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6" autoAdjust="0"/>
  </p:normalViewPr>
  <p:slideViewPr>
    <p:cSldViewPr snapToGrid="0">
      <p:cViewPr varScale="1">
        <p:scale>
          <a:sx n="107" d="100"/>
          <a:sy n="107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60556-DAA4-4F5A-B342-CDBEFB764D73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8BE97-50B7-4DA7-9388-C28D57537A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7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8BE97-50B7-4DA7-9388-C28D57537AE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69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78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26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64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54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99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53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29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71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51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83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776A5-EC44-416C-8D82-AFB399759669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7E738-5448-4E48-B4CD-57E7C5E818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24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Nano-CT breakdown </a:t>
            </a:r>
            <a:r>
              <a:rPr lang="de-DE" dirty="0" err="1"/>
              <a:t>into</a:t>
            </a:r>
            <a:r>
              <a:rPr lang="de-DE" dirty="0"/>
              <a:t> 2µm </a:t>
            </a:r>
            <a:r>
              <a:rPr lang="de-DE" dirty="0" err="1"/>
              <a:t>qPRS</a:t>
            </a:r>
            <a:r>
              <a:rPr lang="de-DE" dirty="0"/>
              <a:t> </a:t>
            </a:r>
            <a:r>
              <a:rPr lang="de-DE" dirty="0" err="1"/>
              <a:t>cubes</a:t>
            </a:r>
            <a:r>
              <a:rPr lang="de-DE" dirty="0"/>
              <a:t> +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export</a:t>
            </a:r>
            <a:r>
              <a:rPr lang="de-DE" dirty="0"/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06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3" y="202911"/>
            <a:ext cx="3144074" cy="289979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1597" y="264310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671" y="202911"/>
            <a:ext cx="3620719" cy="289979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5671" y="2643104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Point10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84" y="202911"/>
            <a:ext cx="3149601" cy="288275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478194" y="2694299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Point12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64" y="3314837"/>
            <a:ext cx="3099554" cy="269407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3087" y="3405108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Point13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642" y="3314202"/>
            <a:ext cx="2799854" cy="269471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520" y="3314202"/>
            <a:ext cx="2951713" cy="269471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1233" y="3314202"/>
            <a:ext cx="3061072" cy="275616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553197" y="3340600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Point14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418706" y="3376471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Point15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9654491" y="3340576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Point18</a:t>
            </a:r>
          </a:p>
        </p:txBody>
      </p:sp>
    </p:spTree>
    <p:extLst>
      <p:ext uri="{BB962C8B-B14F-4D97-AF65-F5344CB8AC3E}">
        <p14:creationId xmlns:p14="http://schemas.microsoft.com/office/powerpoint/2010/main" val="323378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88614"/>
              </p:ext>
            </p:extLst>
          </p:nvPr>
        </p:nvGraphicFramePr>
        <p:xfrm>
          <a:off x="759824" y="2149203"/>
          <a:ext cx="10515597" cy="2380480"/>
        </p:xfrm>
        <a:graphic>
          <a:graphicData uri="http://schemas.openxmlformats.org/drawingml/2006/table">
            <a:tbl>
              <a:tblPr/>
              <a:tblGrid>
                <a:gridCol w="397224">
                  <a:extLst>
                    <a:ext uri="{9D8B030D-6E8A-4147-A177-3AD203B41FA5}">
                      <a16:colId xmlns:a16="http://schemas.microsoft.com/office/drawing/2014/main" val="2077975998"/>
                    </a:ext>
                  </a:extLst>
                </a:gridCol>
                <a:gridCol w="628336">
                  <a:extLst>
                    <a:ext uri="{9D8B030D-6E8A-4147-A177-3AD203B41FA5}">
                      <a16:colId xmlns:a16="http://schemas.microsoft.com/office/drawing/2014/main" val="2354040508"/>
                    </a:ext>
                  </a:extLst>
                </a:gridCol>
                <a:gridCol w="628336">
                  <a:extLst>
                    <a:ext uri="{9D8B030D-6E8A-4147-A177-3AD203B41FA5}">
                      <a16:colId xmlns:a16="http://schemas.microsoft.com/office/drawing/2014/main" val="2431197597"/>
                    </a:ext>
                  </a:extLst>
                </a:gridCol>
                <a:gridCol w="339446">
                  <a:extLst>
                    <a:ext uri="{9D8B030D-6E8A-4147-A177-3AD203B41FA5}">
                      <a16:colId xmlns:a16="http://schemas.microsoft.com/office/drawing/2014/main" val="2025517726"/>
                    </a:ext>
                  </a:extLst>
                </a:gridCol>
                <a:gridCol w="628336">
                  <a:extLst>
                    <a:ext uri="{9D8B030D-6E8A-4147-A177-3AD203B41FA5}">
                      <a16:colId xmlns:a16="http://schemas.microsoft.com/office/drawing/2014/main" val="104243858"/>
                    </a:ext>
                  </a:extLst>
                </a:gridCol>
                <a:gridCol w="628336">
                  <a:extLst>
                    <a:ext uri="{9D8B030D-6E8A-4147-A177-3AD203B41FA5}">
                      <a16:colId xmlns:a16="http://schemas.microsoft.com/office/drawing/2014/main" val="625903415"/>
                    </a:ext>
                  </a:extLst>
                </a:gridCol>
                <a:gridCol w="628336">
                  <a:extLst>
                    <a:ext uri="{9D8B030D-6E8A-4147-A177-3AD203B41FA5}">
                      <a16:colId xmlns:a16="http://schemas.microsoft.com/office/drawing/2014/main" val="3808722637"/>
                    </a:ext>
                  </a:extLst>
                </a:gridCol>
                <a:gridCol w="597039">
                  <a:extLst>
                    <a:ext uri="{9D8B030D-6E8A-4147-A177-3AD203B41FA5}">
                      <a16:colId xmlns:a16="http://schemas.microsoft.com/office/drawing/2014/main" val="1077447353"/>
                    </a:ext>
                  </a:extLst>
                </a:gridCol>
                <a:gridCol w="500742">
                  <a:extLst>
                    <a:ext uri="{9D8B030D-6E8A-4147-A177-3AD203B41FA5}">
                      <a16:colId xmlns:a16="http://schemas.microsoft.com/office/drawing/2014/main" val="2467981837"/>
                    </a:ext>
                  </a:extLst>
                </a:gridCol>
                <a:gridCol w="455002">
                  <a:extLst>
                    <a:ext uri="{9D8B030D-6E8A-4147-A177-3AD203B41FA5}">
                      <a16:colId xmlns:a16="http://schemas.microsoft.com/office/drawing/2014/main" val="3062728649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1306345121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3504929160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2613853017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4011988050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116820802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1549129618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3059681009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451675469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1187829764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1138581920"/>
                    </a:ext>
                  </a:extLst>
                </a:gridCol>
                <a:gridCol w="462224">
                  <a:extLst>
                    <a:ext uri="{9D8B030D-6E8A-4147-A177-3AD203B41FA5}">
                      <a16:colId xmlns:a16="http://schemas.microsoft.com/office/drawing/2014/main" val="2896428995"/>
                    </a:ext>
                  </a:extLst>
                </a:gridCol>
              </a:tblGrid>
              <a:tr h="64396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xARp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zARp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yARp1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xARpStart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xARpEnd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zARpStart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zARpEnd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yARpStart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yARpEnd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Volume, Volume (µm³)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effectLst/>
                          <a:latin typeface="Calibri" panose="020F0502020204030204" pitchFamily="34" charset="0"/>
                        </a:rPr>
                        <a:t>Center X, 3D Oriented Bounds (µm)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effectLst/>
                          <a:latin typeface="Calibri" panose="020F0502020204030204" pitchFamily="34" charset="0"/>
                        </a:rPr>
                        <a:t>Center Y, 3D Oriented Bounds (µm)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effectLst/>
                          <a:latin typeface="Calibri" panose="020F0502020204030204" pitchFamily="34" charset="0"/>
                        </a:rPr>
                        <a:t>Center Z, 3D Oriented Bounds (µm)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Min, Intensities #1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Max, Intensities #1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r>
                        <a:rPr lang="de-DE" sz="800" b="1" i="0" u="none" strike="noStrike" dirty="0"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8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Intensities</a:t>
                      </a:r>
                      <a:r>
                        <a:rPr lang="de-DE" sz="800" b="1" i="0" u="none" strike="noStrike" dirty="0">
                          <a:effectLst/>
                          <a:latin typeface="Calibri" panose="020F0502020204030204" pitchFamily="34" charset="0"/>
                        </a:rPr>
                        <a:t> #1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Sum, Intensities #1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SD, Intensities #1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SNR (Mean/SD), Intensities #1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VoxelCount, Volume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706732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476.6261962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-9.580247985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414.6261962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538.6261962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-71.58024799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52.41975201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2.606368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7.666894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0.499246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39120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47320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44439.78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2.78E+10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714.5542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62.19231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625702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65380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630.7277095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148.3334398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568.7277095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692.7277095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86.33343976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210.3334398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10.14474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39763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47728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44950.09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8.64E+10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708.2118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63.46984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695217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784.8292227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306.2471275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722.8292227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846.8292227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244.2471275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368.2471275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12.6226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41963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47864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45148.81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8.68E+10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635.6443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71.02841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021365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318.7134717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144.5203253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256.7134717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380.7134717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82.52032525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206.5203253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5.124665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39773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49079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45073.18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8.66E+10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663.7915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67.90262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02324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472.814985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302.434013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410.814985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534.814985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240.434013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364.434013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7.602525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42849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48659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45841.81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8.81E+10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664.8612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68.94944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478656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626.9164983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460.3477007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564.9164983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688.9164983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398.3477007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522.3477007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10.08038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40241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49012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45902.21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8.82E+10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705.8703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65.02925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42363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781.0180116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618.2613885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719.0180116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843.0180116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556.2613885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680.2613885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12.55824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40154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48225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45172.17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8.68E+10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659.0627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68.54001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905717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160.8007473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298.6208985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98.80074728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222.8007473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236.6208985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360.6208985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2.582445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40918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47708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45148.41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8.68E+10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577.0155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78.24471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736537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314.9022605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456.5345862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252.9022605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376.9022605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394.5345862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518.5345862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5.060305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39733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48699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45808.31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8.8E+10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732.1682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62.56529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374800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469.0037738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614.448274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407.0037738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531.0037738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552.448274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676.448274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7.538165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42856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48812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45925.94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8.83E+10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658.7383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69.71804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855808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623.1052871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772.3619617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561.1052871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685.1052871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710.3619617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834.3619617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10.01602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41382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48404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45041.6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8.66E+10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658.0742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68.44457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263801"/>
                  </a:ext>
                </a:extLst>
              </a:tr>
              <a:tr h="14471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156.9895361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610.6351595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582.5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94.98953609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218.9895361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548.6351595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672.6351595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520.5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644.5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2.518085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9.356335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39629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48823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45130.71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8.67E+10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802.6167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56.22947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4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511040" y="470263"/>
            <a:ext cx="315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Position </a:t>
            </a:r>
            <a:r>
              <a:rPr lang="de-DE" dirty="0" err="1"/>
              <a:t>comparison</a:t>
            </a:r>
            <a:r>
              <a:rPr lang="de-DE" dirty="0"/>
              <a:t> Indigo </a:t>
            </a:r>
            <a:r>
              <a:rPr lang="de-DE" dirty="0" err="1"/>
              <a:t>sets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733" y="3955256"/>
            <a:ext cx="3481020" cy="3170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095" y="-547415"/>
            <a:ext cx="6954682" cy="48477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7611" y="-137801"/>
            <a:ext cx="6954682" cy="484772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796617" y="5450204"/>
            <a:ext cx="300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Angle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ca</a:t>
            </a:r>
            <a:r>
              <a:rPr lang="de-DE" dirty="0"/>
              <a:t> 1-3 </a:t>
            </a:r>
            <a:r>
              <a:rPr lang="de-DE" dirty="0" err="1"/>
              <a:t>degree</a:t>
            </a:r>
            <a:r>
              <a:rPr lang="de-DE" dirty="0"/>
              <a:t> off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21" y="3687083"/>
            <a:ext cx="3758688" cy="35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" y="206301"/>
            <a:ext cx="4049346" cy="312536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3013" y="2494612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0" y="3616671"/>
            <a:ext cx="3144074" cy="289979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22854" y="605686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Point9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236" y="206301"/>
            <a:ext cx="3956426" cy="312616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370643" y="3021691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Point10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359" y="3526399"/>
            <a:ext cx="3620719" cy="289979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112359" y="596659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Point10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593" y="216867"/>
            <a:ext cx="3331001" cy="274274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462550" y="20296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Point13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593" y="3526399"/>
            <a:ext cx="3099554" cy="269407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561616" y="3616670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Point13</a:t>
            </a:r>
          </a:p>
        </p:txBody>
      </p:sp>
    </p:spTree>
    <p:extLst>
      <p:ext uri="{BB962C8B-B14F-4D97-AF65-F5344CB8AC3E}">
        <p14:creationId xmlns:p14="http://schemas.microsoft.com/office/powerpoint/2010/main" val="249466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8" y="113211"/>
            <a:ext cx="3889397" cy="303859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070782" y="1850198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Point15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731" y="48744"/>
            <a:ext cx="3645120" cy="314573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463400" y="48744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Point18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61" y="3450912"/>
            <a:ext cx="3732029" cy="34070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660" y="3373209"/>
            <a:ext cx="3870298" cy="348479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699356" y="3513180"/>
            <a:ext cx="114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21137" y="3399582"/>
            <a:ext cx="114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Point18</a:t>
            </a:r>
          </a:p>
        </p:txBody>
      </p:sp>
    </p:spTree>
    <p:extLst>
      <p:ext uri="{BB962C8B-B14F-4D97-AF65-F5344CB8AC3E}">
        <p14:creationId xmlns:p14="http://schemas.microsoft.com/office/powerpoint/2010/main" val="160333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0" y="164123"/>
            <a:ext cx="4750566" cy="41409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28" y="164123"/>
            <a:ext cx="4281071" cy="41409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0" y="4350473"/>
            <a:ext cx="3065870" cy="250752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110154" y="649458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839" y="4350473"/>
            <a:ext cx="3172483" cy="257155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529384" y="6309919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432431" y="3852985"/>
            <a:ext cx="169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 um </a:t>
            </a:r>
            <a:r>
              <a:rPr lang="de-DE" dirty="0" err="1">
                <a:solidFill>
                  <a:schemeClr val="bg1"/>
                </a:solidFill>
              </a:rPr>
              <a:t>deep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layer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410" y="97644"/>
            <a:ext cx="3867150" cy="27051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866465" y="217267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1129679" y="19575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01" y="4349024"/>
            <a:ext cx="2928849" cy="257300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515724" y="649458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Point9</a:t>
            </a:r>
          </a:p>
        </p:txBody>
      </p:sp>
      <p:sp>
        <p:nvSpPr>
          <p:cNvPr id="14" name="Rechteck 13"/>
          <p:cNvSpPr/>
          <p:nvPr/>
        </p:nvSpPr>
        <p:spPr>
          <a:xfrm>
            <a:off x="10134445" y="3524739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7713785" y="3212123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174615" y="937846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8187478" y="2783875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8132013" y="1835367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7685379" y="1359877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9550110" y="309630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Approximate</a:t>
            </a:r>
            <a:r>
              <a:rPr lang="de-DE" dirty="0">
                <a:solidFill>
                  <a:srgbClr val="FF0000"/>
                </a:solidFill>
              </a:rPr>
              <a:t>! </a:t>
            </a:r>
            <a:r>
              <a:rPr lang="de-DE" dirty="0" err="1">
                <a:solidFill>
                  <a:srgbClr val="FF0000"/>
                </a:solidFill>
              </a:rPr>
              <a:t>positions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724368" y="2286000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0596295" y="3524739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6766971" y="2410600"/>
            <a:ext cx="328246" cy="32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7741141" y="324774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8197045" y="280284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741141" y="230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125256" y="18533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6807023" y="244562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678622" y="140662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153377" y="98909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26594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41" y="3156524"/>
            <a:ext cx="3065870" cy="250752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021" y="3156524"/>
            <a:ext cx="3172483" cy="25715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56" y="3156524"/>
            <a:ext cx="3867150" cy="27051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52" y="245366"/>
            <a:ext cx="2928849" cy="25730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021" y="211097"/>
            <a:ext cx="3046979" cy="264690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386213" y="4981647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Point3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805443" y="4796981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Point4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01998" y="2269162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Point9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746933" y="226916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Point10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41" y="3303848"/>
            <a:ext cx="2880898" cy="255777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983412" y="5374839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Point13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933" y="290967"/>
            <a:ext cx="2800404" cy="2567037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862617" y="2371219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Point15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44" y="290967"/>
            <a:ext cx="2873463" cy="260429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876580" y="23244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Point20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699250" y="6002202"/>
            <a:ext cx="45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 </a:t>
            </a:r>
            <a:r>
              <a:rPr lang="de-DE" dirty="0" err="1">
                <a:solidFill>
                  <a:srgbClr val="FF0000"/>
                </a:solidFill>
              </a:rPr>
              <a:t>did</a:t>
            </a:r>
            <a:r>
              <a:rPr lang="de-DE" dirty="0">
                <a:solidFill>
                  <a:srgbClr val="FF0000"/>
                </a:solidFill>
              </a:rPr>
              <a:t> not do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pore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segmentation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9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92013"/>
              </p:ext>
            </p:extLst>
          </p:nvPr>
        </p:nvGraphicFramePr>
        <p:xfrm>
          <a:off x="619369" y="1699576"/>
          <a:ext cx="10118966" cy="3185038"/>
        </p:xfrm>
        <a:graphic>
          <a:graphicData uri="http://schemas.openxmlformats.org/drawingml/2006/table">
            <a:tbl>
              <a:tblPr/>
              <a:tblGrid>
                <a:gridCol w="452353">
                  <a:extLst>
                    <a:ext uri="{9D8B030D-6E8A-4147-A177-3AD203B41FA5}">
                      <a16:colId xmlns:a16="http://schemas.microsoft.com/office/drawing/2014/main" val="3780289526"/>
                    </a:ext>
                  </a:extLst>
                </a:gridCol>
                <a:gridCol w="679897">
                  <a:extLst>
                    <a:ext uri="{9D8B030D-6E8A-4147-A177-3AD203B41FA5}">
                      <a16:colId xmlns:a16="http://schemas.microsoft.com/office/drawing/2014/main" val="1257981107"/>
                    </a:ext>
                  </a:extLst>
                </a:gridCol>
                <a:gridCol w="679897">
                  <a:extLst>
                    <a:ext uri="{9D8B030D-6E8A-4147-A177-3AD203B41FA5}">
                      <a16:colId xmlns:a16="http://schemas.microsoft.com/office/drawing/2014/main" val="3243966857"/>
                    </a:ext>
                  </a:extLst>
                </a:gridCol>
                <a:gridCol w="386556">
                  <a:extLst>
                    <a:ext uri="{9D8B030D-6E8A-4147-A177-3AD203B41FA5}">
                      <a16:colId xmlns:a16="http://schemas.microsoft.com/office/drawing/2014/main" val="4194961543"/>
                    </a:ext>
                  </a:extLst>
                </a:gridCol>
                <a:gridCol w="679897">
                  <a:extLst>
                    <a:ext uri="{9D8B030D-6E8A-4147-A177-3AD203B41FA5}">
                      <a16:colId xmlns:a16="http://schemas.microsoft.com/office/drawing/2014/main" val="3401710127"/>
                    </a:ext>
                  </a:extLst>
                </a:gridCol>
                <a:gridCol w="679897">
                  <a:extLst>
                    <a:ext uri="{9D8B030D-6E8A-4147-A177-3AD203B41FA5}">
                      <a16:colId xmlns:a16="http://schemas.microsoft.com/office/drawing/2014/main" val="1038044462"/>
                    </a:ext>
                  </a:extLst>
                </a:gridCol>
                <a:gridCol w="679897">
                  <a:extLst>
                    <a:ext uri="{9D8B030D-6E8A-4147-A177-3AD203B41FA5}">
                      <a16:colId xmlns:a16="http://schemas.microsoft.com/office/drawing/2014/main" val="2944562963"/>
                    </a:ext>
                  </a:extLst>
                </a:gridCol>
                <a:gridCol w="679897">
                  <a:extLst>
                    <a:ext uri="{9D8B030D-6E8A-4147-A177-3AD203B41FA5}">
                      <a16:colId xmlns:a16="http://schemas.microsoft.com/office/drawing/2014/main" val="3226205064"/>
                    </a:ext>
                  </a:extLst>
                </a:gridCol>
                <a:gridCol w="570238">
                  <a:extLst>
                    <a:ext uri="{9D8B030D-6E8A-4147-A177-3AD203B41FA5}">
                      <a16:colId xmlns:a16="http://schemas.microsoft.com/office/drawing/2014/main" val="2624394789"/>
                    </a:ext>
                  </a:extLst>
                </a:gridCol>
                <a:gridCol w="518148">
                  <a:extLst>
                    <a:ext uri="{9D8B030D-6E8A-4147-A177-3AD203B41FA5}">
                      <a16:colId xmlns:a16="http://schemas.microsoft.com/office/drawing/2014/main" val="2828726011"/>
                    </a:ext>
                  </a:extLst>
                </a:gridCol>
                <a:gridCol w="954051">
                  <a:extLst>
                    <a:ext uri="{9D8B030D-6E8A-4147-A177-3AD203B41FA5}">
                      <a16:colId xmlns:a16="http://schemas.microsoft.com/office/drawing/2014/main" val="2936763960"/>
                    </a:ext>
                  </a:extLst>
                </a:gridCol>
                <a:gridCol w="526373">
                  <a:extLst>
                    <a:ext uri="{9D8B030D-6E8A-4147-A177-3AD203B41FA5}">
                      <a16:colId xmlns:a16="http://schemas.microsoft.com/office/drawing/2014/main" val="770107666"/>
                    </a:ext>
                  </a:extLst>
                </a:gridCol>
                <a:gridCol w="526373">
                  <a:extLst>
                    <a:ext uri="{9D8B030D-6E8A-4147-A177-3AD203B41FA5}">
                      <a16:colId xmlns:a16="http://schemas.microsoft.com/office/drawing/2014/main" val="3053887554"/>
                    </a:ext>
                  </a:extLst>
                </a:gridCol>
                <a:gridCol w="526373">
                  <a:extLst>
                    <a:ext uri="{9D8B030D-6E8A-4147-A177-3AD203B41FA5}">
                      <a16:colId xmlns:a16="http://schemas.microsoft.com/office/drawing/2014/main" val="1679985247"/>
                    </a:ext>
                  </a:extLst>
                </a:gridCol>
                <a:gridCol w="526373">
                  <a:extLst>
                    <a:ext uri="{9D8B030D-6E8A-4147-A177-3AD203B41FA5}">
                      <a16:colId xmlns:a16="http://schemas.microsoft.com/office/drawing/2014/main" val="1803989383"/>
                    </a:ext>
                  </a:extLst>
                </a:gridCol>
                <a:gridCol w="526373">
                  <a:extLst>
                    <a:ext uri="{9D8B030D-6E8A-4147-A177-3AD203B41FA5}">
                      <a16:colId xmlns:a16="http://schemas.microsoft.com/office/drawing/2014/main" val="4141044621"/>
                    </a:ext>
                  </a:extLst>
                </a:gridCol>
                <a:gridCol w="526373">
                  <a:extLst>
                    <a:ext uri="{9D8B030D-6E8A-4147-A177-3AD203B41FA5}">
                      <a16:colId xmlns:a16="http://schemas.microsoft.com/office/drawing/2014/main" val="2056440476"/>
                    </a:ext>
                  </a:extLst>
                </a:gridCol>
              </a:tblGrid>
              <a:tr h="828397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xARp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zARp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yARp1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xARpStart</a:t>
                      </a:r>
                      <a:endParaRPr lang="de-DE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xARpEnd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zARpStart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zARpEnd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yARpStart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yARpEnd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effectLst/>
                          <a:latin typeface="Calibri" panose="020F0502020204030204" pitchFamily="34" charset="0"/>
                        </a:rPr>
                        <a:t>Volume, Volume (µm³)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 dirty="0">
                          <a:effectLst/>
                          <a:latin typeface="Calibri" panose="020F0502020204030204" pitchFamily="34" charset="0"/>
                        </a:rPr>
                        <a:t>Min, </a:t>
                      </a:r>
                      <a:r>
                        <a:rPr lang="de-DE" sz="9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Intensities</a:t>
                      </a:r>
                      <a:r>
                        <a:rPr lang="de-DE" sz="900" b="1" i="0" u="none" strike="noStrike" dirty="0">
                          <a:effectLst/>
                          <a:latin typeface="Calibri" panose="020F0502020204030204" pitchFamily="34" charset="0"/>
                        </a:rPr>
                        <a:t> #1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effectLst/>
                          <a:latin typeface="Calibri" panose="020F0502020204030204" pitchFamily="34" charset="0"/>
                        </a:rPr>
                        <a:t>Max, Intensities #1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r>
                        <a:rPr lang="de-DE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Intensities</a:t>
                      </a:r>
                      <a:r>
                        <a:rPr lang="de-DE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#1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effectLst/>
                          <a:latin typeface="Calibri" panose="020F0502020204030204" pitchFamily="34" charset="0"/>
                        </a:rPr>
                        <a:t>Sum, Intensities #1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effectLst/>
                          <a:latin typeface="Calibri" panose="020F0502020204030204" pitchFamily="34" charset="0"/>
                        </a:rPr>
                        <a:t>SD, Intensities #1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effectLst/>
                          <a:latin typeface="Calibri" panose="020F0502020204030204" pitchFamily="34" charset="0"/>
                        </a:rPr>
                        <a:t>SNR (Mean/SD), Intensities #1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498370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Point3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1194.376329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93.22061019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1132.376329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1256.376329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31.22061019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155.2206102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6.414580592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791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58369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49202.05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7.58E+10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2784.169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17.67208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245344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1349.698595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265.1191674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1287.698595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1411.698595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203.1191674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327.1191674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7.471507822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25696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63482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49284.69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8.84E+10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2914.487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16.91024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4241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1177.801086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420.4404854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1115.801086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1239.801086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358.4404854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482.4404854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8.006109315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21417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64359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51607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9.92E+10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2869.828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17.98261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689156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1333.123352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592.3390426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1271.123352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1395.123352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530.3390426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654.3390426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8.006109315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28845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59873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49437.45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9.5E+10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2856.438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17.30738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735362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Point13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850.5813121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403.8632461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788.5813121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912.5813121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341.8632461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465.8632461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8.006109315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43190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61116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52255.16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1E+11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1766.525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29.58076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81462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Point15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1161.225843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747.6603605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1099.225843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1223.225843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685.6603605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809.6603605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8.006109315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28985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62087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49926.95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9.6E+10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3106.889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16.06976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841446"/>
                  </a:ext>
                </a:extLst>
              </a:tr>
              <a:tr h="33666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Point20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989.3283344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902.9816785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700.5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927.3283344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1051.328334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840.9816785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964.9816785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638.5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762.5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6.852192362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978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60879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48607.21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8E+10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>
                          <a:effectLst/>
                          <a:latin typeface="Calibri" panose="020F0502020204030204" pitchFamily="34" charset="0"/>
                        </a:rPr>
                        <a:t>3046.925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900" b="0" i="0" u="none" strike="noStrike" dirty="0">
                          <a:effectLst/>
                          <a:latin typeface="Calibri" panose="020F0502020204030204" pitchFamily="34" charset="0"/>
                        </a:rPr>
                        <a:t>15.95288</a:t>
                      </a:r>
                    </a:p>
                  </a:txBody>
                  <a:tcPr marL="7398" marR="7398" marT="73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50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52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289169"/>
            <a:ext cx="3867150" cy="26955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1" y="226646"/>
            <a:ext cx="3037281" cy="29225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532923" y="3063631"/>
            <a:ext cx="526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Warning</a:t>
            </a:r>
            <a:r>
              <a:rPr lang="de-DE" dirty="0">
                <a:solidFill>
                  <a:srgbClr val="C00000"/>
                </a:solidFill>
              </a:rPr>
              <a:t>: Indigo1 </a:t>
            </a:r>
            <a:r>
              <a:rPr lang="de-DE" dirty="0" err="1">
                <a:solidFill>
                  <a:srgbClr val="C00000"/>
                </a:solidFill>
              </a:rPr>
              <a:t>Intensity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values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are</a:t>
            </a:r>
            <a:r>
              <a:rPr lang="de-DE" dirty="0">
                <a:solidFill>
                  <a:srgbClr val="C00000"/>
                </a:solidFill>
              </a:rPr>
              <a:t> not </a:t>
            </a:r>
            <a:r>
              <a:rPr lang="de-DE" dirty="0" err="1">
                <a:solidFill>
                  <a:srgbClr val="C00000"/>
                </a:solidFill>
              </a:rPr>
              <a:t>intrinsic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nanoCT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measurement</a:t>
            </a:r>
            <a:r>
              <a:rPr lang="de-DE" dirty="0">
                <a:solidFill>
                  <a:srgbClr val="C00000"/>
                </a:solidFill>
              </a:rPr>
              <a:t> due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the</a:t>
            </a:r>
            <a:r>
              <a:rPr lang="de-DE" dirty="0">
                <a:solidFill>
                  <a:srgbClr val="C00000"/>
                </a:solidFill>
              </a:rPr>
              <a:t> RBG </a:t>
            </a:r>
            <a:r>
              <a:rPr lang="de-DE" dirty="0" err="1">
                <a:solidFill>
                  <a:srgbClr val="C00000"/>
                </a:solidFill>
              </a:rPr>
              <a:t>conversion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used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stitching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920" y="135960"/>
            <a:ext cx="3611634" cy="363743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00595" y="3622766"/>
            <a:ext cx="1354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Indigo 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305006" y="20365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076079" y="2260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94" y="3852278"/>
            <a:ext cx="3331382" cy="312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" y="206301"/>
            <a:ext cx="4049346" cy="312536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3013" y="2494612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Point9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48" y="140291"/>
            <a:ext cx="3956426" cy="312616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335809" y="1588239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Point10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593" y="216867"/>
            <a:ext cx="3331001" cy="27427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48" y="3497338"/>
            <a:ext cx="3451035" cy="288632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32848" y="3497338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462550" y="2029612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Point13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048" y="3405519"/>
            <a:ext cx="3860512" cy="301602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335809" y="3405519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Point15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474" y="3367633"/>
            <a:ext cx="3645120" cy="3145730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8180474" y="3497338"/>
            <a:ext cx="90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Point18</a:t>
            </a:r>
          </a:p>
        </p:txBody>
      </p:sp>
    </p:spTree>
    <p:extLst>
      <p:ext uri="{BB962C8B-B14F-4D97-AF65-F5344CB8AC3E}">
        <p14:creationId xmlns:p14="http://schemas.microsoft.com/office/powerpoint/2010/main" val="125660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853925"/>
              </p:ext>
            </p:extLst>
          </p:nvPr>
        </p:nvGraphicFramePr>
        <p:xfrm>
          <a:off x="838200" y="1930401"/>
          <a:ext cx="10515599" cy="2831188"/>
        </p:xfrm>
        <a:graphic>
          <a:graphicData uri="http://schemas.openxmlformats.org/drawingml/2006/table">
            <a:tbl>
              <a:tblPr/>
              <a:tblGrid>
                <a:gridCol w="399602">
                  <a:extLst>
                    <a:ext uri="{9D8B030D-6E8A-4147-A177-3AD203B41FA5}">
                      <a16:colId xmlns:a16="http://schemas.microsoft.com/office/drawing/2014/main" val="2012966197"/>
                    </a:ext>
                  </a:extLst>
                </a:gridCol>
                <a:gridCol w="600615">
                  <a:extLst>
                    <a:ext uri="{9D8B030D-6E8A-4147-A177-3AD203B41FA5}">
                      <a16:colId xmlns:a16="http://schemas.microsoft.com/office/drawing/2014/main" val="2445047753"/>
                    </a:ext>
                  </a:extLst>
                </a:gridCol>
                <a:gridCol w="632098">
                  <a:extLst>
                    <a:ext uri="{9D8B030D-6E8A-4147-A177-3AD203B41FA5}">
                      <a16:colId xmlns:a16="http://schemas.microsoft.com/office/drawing/2014/main" val="1282640716"/>
                    </a:ext>
                  </a:extLst>
                </a:gridCol>
                <a:gridCol w="341478">
                  <a:extLst>
                    <a:ext uri="{9D8B030D-6E8A-4147-A177-3AD203B41FA5}">
                      <a16:colId xmlns:a16="http://schemas.microsoft.com/office/drawing/2014/main" val="3005024302"/>
                    </a:ext>
                  </a:extLst>
                </a:gridCol>
                <a:gridCol w="600615">
                  <a:extLst>
                    <a:ext uri="{9D8B030D-6E8A-4147-A177-3AD203B41FA5}">
                      <a16:colId xmlns:a16="http://schemas.microsoft.com/office/drawing/2014/main" val="1397531206"/>
                    </a:ext>
                  </a:extLst>
                </a:gridCol>
                <a:gridCol w="600615">
                  <a:extLst>
                    <a:ext uri="{9D8B030D-6E8A-4147-A177-3AD203B41FA5}">
                      <a16:colId xmlns:a16="http://schemas.microsoft.com/office/drawing/2014/main" val="3910894044"/>
                    </a:ext>
                  </a:extLst>
                </a:gridCol>
                <a:gridCol w="632098">
                  <a:extLst>
                    <a:ext uri="{9D8B030D-6E8A-4147-A177-3AD203B41FA5}">
                      <a16:colId xmlns:a16="http://schemas.microsoft.com/office/drawing/2014/main" val="906698768"/>
                    </a:ext>
                  </a:extLst>
                </a:gridCol>
                <a:gridCol w="632098">
                  <a:extLst>
                    <a:ext uri="{9D8B030D-6E8A-4147-A177-3AD203B41FA5}">
                      <a16:colId xmlns:a16="http://schemas.microsoft.com/office/drawing/2014/main" val="4258793247"/>
                    </a:ext>
                  </a:extLst>
                </a:gridCol>
                <a:gridCol w="503741">
                  <a:extLst>
                    <a:ext uri="{9D8B030D-6E8A-4147-A177-3AD203B41FA5}">
                      <a16:colId xmlns:a16="http://schemas.microsoft.com/office/drawing/2014/main" val="1262487601"/>
                    </a:ext>
                  </a:extLst>
                </a:gridCol>
                <a:gridCol w="457727">
                  <a:extLst>
                    <a:ext uri="{9D8B030D-6E8A-4147-A177-3AD203B41FA5}">
                      <a16:colId xmlns:a16="http://schemas.microsoft.com/office/drawing/2014/main" val="4133786733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3820386128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3021670922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3761099754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3772936612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101171624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1055211042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819745849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4052724580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3092828719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1685411640"/>
                    </a:ext>
                  </a:extLst>
                </a:gridCol>
                <a:gridCol w="464992">
                  <a:extLst>
                    <a:ext uri="{9D8B030D-6E8A-4147-A177-3AD203B41FA5}">
                      <a16:colId xmlns:a16="http://schemas.microsoft.com/office/drawing/2014/main" val="50450346"/>
                    </a:ext>
                  </a:extLst>
                </a:gridCol>
              </a:tblGrid>
              <a:tr h="1205626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xARp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zARp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yARp1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xARpStart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xARpEnd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zARpStart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zARpEnd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yARpStart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yARpEnd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Volume, Volume (µm³)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effectLst/>
                          <a:latin typeface="Calibri" panose="020F0502020204030204" pitchFamily="34" charset="0"/>
                        </a:rPr>
                        <a:t>Center X, 3D Oriented Bounds (µm)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effectLst/>
                          <a:latin typeface="Calibri" panose="020F0502020204030204" pitchFamily="34" charset="0"/>
                        </a:rPr>
                        <a:t>Center Y, 3D Oriented Bounds (µm)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effectLst/>
                          <a:latin typeface="Calibri" panose="020F0502020204030204" pitchFamily="34" charset="0"/>
                        </a:rPr>
                        <a:t>Center Z, 3D Oriented Bounds (µm)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Min, Intensities #1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Max, Intensities #1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r>
                        <a:rPr lang="de-DE" sz="800" b="1" i="0" u="none" strike="noStrike" dirty="0"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8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Intensities</a:t>
                      </a:r>
                      <a:r>
                        <a:rPr lang="de-DE" sz="800" b="1" i="0" u="none" strike="noStrike" dirty="0">
                          <a:effectLst/>
                          <a:latin typeface="Calibri" panose="020F0502020204030204" pitchFamily="34" charset="0"/>
                        </a:rPr>
                        <a:t> #1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Sum, Intensities #1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SD, Intensities #1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SNR (Mean/SD), Intensities #1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>
                          <a:effectLst/>
                          <a:latin typeface="Calibri" panose="020F0502020204030204" pitchFamily="34" charset="0"/>
                        </a:rPr>
                        <a:t>VoxelCount, Volume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97045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1588.935956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155.7663219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1526.935956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1650.935956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93.76632195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217.7663219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25.55896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12.31689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38095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55375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47090.66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9.05E+10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1784.636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26.3867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881851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1736.861923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319.4792336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1674.861923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1798.861923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257.4792336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381.4792336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27.94028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12.31689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23322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56041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46644.55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8.97E+10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2272.82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20.52276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087017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1277.298076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139.978475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1215.298076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1339.298076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77.97847503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201.978475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7.530391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20.65773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12.3169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1.135217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33791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56149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46949.04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8.49E+10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1756.997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26.72118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1807796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497420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1425.224043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303.6913867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1363.224043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1487.224043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241.6913867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365.6913867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22.9202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12.31689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21510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58977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48331.97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9.29E+10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2002.086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24.1408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201884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Point15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1573.15001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467.4042983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1511.15001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1635.15001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405.4042983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529.4042983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8.006109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25.30153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12.31689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0.99758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31439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57247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47998.48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9.23E+10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2060.728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23.292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1922000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410810"/>
                  </a:ext>
                </a:extLst>
              </a:tr>
              <a:tr h="27092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Point18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1113.586163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287.9035397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1051.586163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1175.586163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225.9035397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349.9035397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7.846504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18.01788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12.31689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1.080286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25372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57537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46563.36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8.77E+10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2504.296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>
                          <a:effectLst/>
                          <a:latin typeface="Calibri" panose="020F0502020204030204" pitchFamily="34" charset="0"/>
                        </a:rPr>
                        <a:t>18.59339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800" b="0" i="0" u="none" strike="noStrike" dirty="0">
                          <a:effectLst/>
                          <a:latin typeface="Calibri" panose="020F0502020204030204" pitchFamily="34" charset="0"/>
                        </a:rPr>
                        <a:t>1883684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935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4" y="350982"/>
            <a:ext cx="3809811" cy="321425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209" y="1293426"/>
            <a:ext cx="5403369" cy="492201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757" y="268911"/>
            <a:ext cx="3867150" cy="26955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70858" y="3754433"/>
            <a:ext cx="1354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Indigo 2</a:t>
            </a:r>
          </a:p>
        </p:txBody>
      </p:sp>
    </p:spTree>
    <p:extLst>
      <p:ext uri="{BB962C8B-B14F-4D97-AF65-F5344CB8AC3E}">
        <p14:creationId xmlns:p14="http://schemas.microsoft.com/office/powerpoint/2010/main" val="132120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437760"/>
            <a:ext cx="5112283" cy="289478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288977" y="296321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Point2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37" y="355479"/>
            <a:ext cx="3616081" cy="318661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831123" y="3147880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00" y="3517212"/>
            <a:ext cx="3573154" cy="304473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939793" y="3542097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Point4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272" y="3517212"/>
            <a:ext cx="3421702" cy="304977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512947" y="3574192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Point7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983" y="3584535"/>
            <a:ext cx="3261331" cy="294001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350560" y="3602543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Point8</a:t>
            </a:r>
          </a:p>
        </p:txBody>
      </p:sp>
    </p:spTree>
    <p:extLst>
      <p:ext uri="{BB962C8B-B14F-4D97-AF65-F5344CB8AC3E}">
        <p14:creationId xmlns:p14="http://schemas.microsoft.com/office/powerpoint/2010/main" val="262116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Microsoft Office PowerPoint</Application>
  <PresentationFormat>Widescreen</PresentationFormat>
  <Paragraphs>615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Nano-CT breakdown into 2µm qPRS cubes + intensity values export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Tomo 5</dc:creator>
  <cp:lastModifiedBy>Tatiana Kormilina</cp:lastModifiedBy>
  <cp:revision>35</cp:revision>
  <dcterms:created xsi:type="dcterms:W3CDTF">2022-06-22T11:58:38Z</dcterms:created>
  <dcterms:modified xsi:type="dcterms:W3CDTF">2022-07-01T08:52:56Z</dcterms:modified>
</cp:coreProperties>
</file>